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2785B9-0CEB-419F-A294-E96382AE8463}">
  <a:tblStyle styleId="{A72785B9-0CEB-419F-A294-E96382AE8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Average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4ff9772b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4ff9772b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2ff63a84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2ff63a84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2ee50491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2ee5049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ee50491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ee5049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2ee5049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2ee5049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ee5049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ee5049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2ee50491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2ee5049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4ff977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4ff977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4ff9772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4ff9772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4ff9772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4ff9772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4ff9772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4ff9772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4ff9772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4ff9772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4ff9772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4ff9772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4ff9772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4ff9772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2ee5049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2ee5049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2ee5049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2ee5049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2ee5049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2ee5049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2ee50491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2ee50491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2ee50491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2ee50491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21125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/>
              <a:t>  </a:t>
            </a:r>
            <a:r>
              <a:rPr lang="en-GB" sz="2400"/>
              <a:t>Maze Route</a:t>
            </a:r>
            <a:r>
              <a:rPr lang="en-GB" sz="2400"/>
              <a:t>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32375" y="3331925"/>
            <a:ext cx="34707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By :   Salma Ahmed  900171008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          Mark George   900183231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          Abdallah Abdelnaby  900171494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Filling Example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net1 (1,10,20) (2,3,5)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11995" l="13562" r="14907" t="23687"/>
          <a:stretch/>
        </p:blipFill>
        <p:spPr>
          <a:xfrm>
            <a:off x="670400" y="1215725"/>
            <a:ext cx="7600977" cy="38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>
            <a:off x="3233050" y="3945275"/>
            <a:ext cx="321600" cy="35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Filling Example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net1 (1,10,20) (2,3,5)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35059" l="2402" r="25238" t="4009"/>
          <a:stretch/>
        </p:blipFill>
        <p:spPr>
          <a:xfrm>
            <a:off x="587850" y="1159950"/>
            <a:ext cx="7483501" cy="35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/>
          <p:nvPr/>
        </p:nvSpPr>
        <p:spPr>
          <a:xfrm>
            <a:off x="3052175" y="3809600"/>
            <a:ext cx="321600" cy="35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1309250" y="1215725"/>
            <a:ext cx="7356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 Propagation is done by the function back_track which return the path in a vector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Similarly to fill_layer, it identify in which case is the target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Stores the current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cost in variable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 the differences between the current target and neighbours and the current target and cell in layer above or below and store the differences in variables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the neighbour is an obstacle or fill cost is greater than the current cell cost assign very high cost to the difference variable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Else if neighbour value is smaller compute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between them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compares the differences computed and according to min value it updates target and the current target cost push the new target into the path vector.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repeated until we reach the source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 Code</a:t>
            </a:r>
            <a:endParaRPr/>
          </a:p>
        </p:txBody>
      </p:sp>
      <p:sp>
        <p:nvSpPr>
          <p:cNvPr id="340" name="Google Shape;340;p29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0" y="883225"/>
            <a:ext cx="8597476" cy="4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 code</a:t>
            </a:r>
            <a:endParaRPr/>
          </a:p>
        </p:txBody>
      </p:sp>
      <p:sp>
        <p:nvSpPr>
          <p:cNvPr id="347" name="Google Shape;347;p30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833563"/>
            <a:ext cx="79248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</a:t>
            </a:r>
            <a:endParaRPr/>
          </a:p>
        </p:txBody>
      </p:sp>
      <p:sp>
        <p:nvSpPr>
          <p:cNvPr id="354" name="Google Shape;354;p31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 File which contains the size of the grid, coordinates of the obstacles and coordinates of the nets to be connected.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44950"/>
            <a:ext cx="4422036" cy="29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6125"/>
            <a:ext cx="4267200" cy="281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Procedure</a:t>
            </a:r>
            <a:endParaRPr/>
          </a:p>
        </p:txBody>
      </p:sp>
      <p:sp>
        <p:nvSpPr>
          <p:cNvPr id="362" name="Google Shape;362;p32"/>
          <p:cNvSpPr txBox="1"/>
          <p:nvPr/>
        </p:nvSpPr>
        <p:spPr>
          <a:xfrm>
            <a:off x="1309250" y="1215725"/>
            <a:ext cx="7356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read 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the text file and store obstacles and nets in vectors.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nested for loops to loop over the nets stored in 2d struct vector.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take 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net in the row as source and the rest of the points in the row as targets.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Initialize layer 1  by 1 and layer 2 by 11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-1 where the obstacles is placed.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 fill_layer 1 and fill _layer_2 to fill the two grids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Procedure</a:t>
            </a:r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1309250" y="1215725"/>
            <a:ext cx="7356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 the function back-track to find the path from target to the nearest source in the previous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Reinitialize layer 1 by 1 and layer 2 by 11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the obstacles with -1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all the points in the path with 0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Push sub path of every two nets connected in the same row  into the  vector full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Call fill layer function for the two layers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to loop over nets in the same  row to find sub path and push it to full path vector until last net in the row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push it to 2d vector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Repeat the same procedure with all rows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Code</a:t>
            </a: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3225"/>
            <a:ext cx="8991601" cy="41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Code</a:t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400"/>
            <a:ext cx="8461676" cy="3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792750"/>
            <a:ext cx="45198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Technical background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</a:t>
            </a: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esign and implementation aspects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Examples 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Problems/Limitations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Conclusions 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</a:t>
            </a:r>
            <a:endParaRPr/>
          </a:p>
        </p:txBody>
      </p:sp>
      <p:sp>
        <p:nvSpPr>
          <p:cNvPr id="387" name="Google Shape;387;p36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525"/>
            <a:ext cx="8839199" cy="90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50" y="3457931"/>
            <a:ext cx="8839201" cy="76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2639300" y="2888675"/>
            <a:ext cx="23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25 x 35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2770900" y="4515425"/>
            <a:ext cx="23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40 x 40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Visualization</a:t>
            </a:r>
            <a:endParaRPr/>
          </a:p>
        </p:txBody>
      </p:sp>
      <p:sp>
        <p:nvSpPr>
          <p:cNvPr id="397" name="Google Shape;397;p37"/>
          <p:cNvSpPr txBox="1"/>
          <p:nvPr/>
        </p:nvSpPr>
        <p:spPr>
          <a:xfrm>
            <a:off x="1297500" y="109137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net1 (1,10,20) (2,3,5) (1,4,5) (1,10,5)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75" y="1482825"/>
            <a:ext cx="2905225" cy="30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 b="2727" l="10784" r="14269" t="5427"/>
          <a:stretch/>
        </p:blipFill>
        <p:spPr>
          <a:xfrm>
            <a:off x="5171150" y="1482825"/>
            <a:ext cx="3165250" cy="301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1300000" y="4600900"/>
            <a:ext cx="23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layer1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6013950" y="4646100"/>
            <a:ext cx="14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layer2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Limitation</a:t>
            </a:r>
            <a:endParaRPr/>
          </a:p>
        </p:txBody>
      </p:sp>
      <p:sp>
        <p:nvSpPr>
          <p:cNvPr id="407" name="Google Shape;407;p38"/>
          <p:cNvSpPr txBox="1"/>
          <p:nvPr/>
        </p:nvSpPr>
        <p:spPr>
          <a:xfrm>
            <a:off x="1184900" y="1464400"/>
            <a:ext cx="7356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running  large sizes on visual studio it crashes as our code algorithm has a complexity of n^3 log(n)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Conclusion</a:t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1026650" y="1307850"/>
            <a:ext cx="7356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declares two layers grid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Sources are initialized to 0 and obstacles are initialized to -1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algorithm recursively fill layer1 then layer2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the algorithm loop on the target pins and backtrack to the source producing a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path is then initialized to 0 and is considered source points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algorithm keeps looping and connecting the target points with shortest point on the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/>
        </p:nvSpPr>
        <p:spPr>
          <a:xfrm>
            <a:off x="1330025" y="332500"/>
            <a:ext cx="452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1808025" y="1049475"/>
            <a:ext cx="678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154550" y="303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Background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529925" y="1319650"/>
            <a:ext cx="84789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Lee’s Algorithm is created by by Lee in 1961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 ‘s 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breadth-first search-based solution for maze routing problems.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○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always finds the best answer if one exists.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○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slow and memory intensive.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602650" y="1444325"/>
            <a:ext cx="8146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Given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target pins in same or different layer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Required to find shortest path from the target to the source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8" name="Google Shape;248;p20"/>
          <p:cNvGraphicFramePr/>
          <p:nvPr/>
        </p:nvGraphicFramePr>
        <p:xfrm>
          <a:off x="14302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9" name="Google Shape;249;p20"/>
          <p:cNvGraphicFramePr/>
          <p:nvPr/>
        </p:nvGraphicFramePr>
        <p:xfrm>
          <a:off x="4572000" y="256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Implementation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309250" y="1215725"/>
            <a:ext cx="7356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 is mainly divided into two main steps: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 Propagation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</a:t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1309250" y="1215725"/>
            <a:ext cx="735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process used to assign costs to the different positions in the grid depending on how far from the source.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Restriction layer 1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 in horizontal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10 in the vertical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Restriction layer 2: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10 in horizontal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 in the vertical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 </a:t>
            </a:r>
            <a:r>
              <a:rPr lang="en-GB"/>
              <a:t>Algorithm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329925" y="1143000"/>
            <a:ext cx="73569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have 9 different cases in which source can exist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8" name="Google Shape;268;p23"/>
          <p:cNvGraphicFramePr/>
          <p:nvPr/>
        </p:nvGraphicFramePr>
        <p:xfrm>
          <a:off x="1662525" y="196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9" name="Google Shape;269;p23"/>
          <p:cNvGraphicFramePr/>
          <p:nvPr/>
        </p:nvGraphicFramePr>
        <p:xfrm>
          <a:off x="1662513" y="23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23"/>
          <p:cNvSpPr txBox="1"/>
          <p:nvPr/>
        </p:nvSpPr>
        <p:spPr>
          <a:xfrm>
            <a:off x="1527475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1" name="Google Shape;271;p23"/>
          <p:cNvGraphicFramePr/>
          <p:nvPr/>
        </p:nvGraphicFramePr>
        <p:xfrm>
          <a:off x="28903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4500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2" name="Google Shape;272;p23"/>
          <p:cNvGraphicFramePr/>
          <p:nvPr/>
        </p:nvGraphicFramePr>
        <p:xfrm>
          <a:off x="3235300" y="19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23"/>
          <p:cNvSpPr txBox="1"/>
          <p:nvPr/>
        </p:nvSpPr>
        <p:spPr>
          <a:xfrm>
            <a:off x="2890300" y="2919850"/>
            <a:ext cx="28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4" name="Google Shape;274;p23"/>
          <p:cNvGraphicFramePr/>
          <p:nvPr/>
        </p:nvGraphicFramePr>
        <p:xfrm>
          <a:off x="4133475" y="19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5" name="Google Shape;275;p23"/>
          <p:cNvGraphicFramePr/>
          <p:nvPr/>
        </p:nvGraphicFramePr>
        <p:xfrm>
          <a:off x="4516325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6" name="Google Shape;276;p23"/>
          <p:cNvSpPr txBox="1"/>
          <p:nvPr/>
        </p:nvSpPr>
        <p:spPr>
          <a:xfrm>
            <a:off x="4197925" y="2919850"/>
            <a:ext cx="13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7" name="Google Shape;277;p23"/>
          <p:cNvGraphicFramePr/>
          <p:nvPr/>
        </p:nvGraphicFramePr>
        <p:xfrm>
          <a:off x="5436100" y="23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45000"/>
                <a:gridCol w="42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8" name="Google Shape;278;p23"/>
          <p:cNvGraphicFramePr/>
          <p:nvPr/>
        </p:nvGraphicFramePr>
        <p:xfrm>
          <a:off x="5436100" y="19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9" name="Google Shape;279;p23"/>
          <p:cNvSpPr txBox="1"/>
          <p:nvPr/>
        </p:nvSpPr>
        <p:spPr>
          <a:xfrm>
            <a:off x="5436100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0" name="Google Shape;280;p23"/>
          <p:cNvGraphicFramePr/>
          <p:nvPr/>
        </p:nvGraphicFramePr>
        <p:xfrm>
          <a:off x="1527475" y="368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1" name="Google Shape;281;p23"/>
          <p:cNvGraphicFramePr/>
          <p:nvPr/>
        </p:nvGraphicFramePr>
        <p:xfrm>
          <a:off x="1527475" y="32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2" name="Google Shape;282;p23"/>
          <p:cNvGraphicFramePr/>
          <p:nvPr/>
        </p:nvGraphicFramePr>
        <p:xfrm>
          <a:off x="1527475" y="409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23"/>
          <p:cNvSpPr txBox="1"/>
          <p:nvPr/>
        </p:nvSpPr>
        <p:spPr>
          <a:xfrm>
            <a:off x="1527475" y="4576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4" name="Google Shape;284;p23"/>
          <p:cNvGraphicFramePr/>
          <p:nvPr/>
        </p:nvGraphicFramePr>
        <p:xfrm>
          <a:off x="2871375" y="368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63925"/>
                <a:gridCol w="40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5" name="Google Shape;285;p23"/>
          <p:cNvGraphicFramePr/>
          <p:nvPr/>
        </p:nvGraphicFramePr>
        <p:xfrm>
          <a:off x="4434100" y="32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6" name="Google Shape;286;p23"/>
          <p:cNvGraphicFramePr/>
          <p:nvPr/>
        </p:nvGraphicFramePr>
        <p:xfrm>
          <a:off x="6641500" y="40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7" name="Google Shape;287;p23"/>
          <p:cNvGraphicFramePr/>
          <p:nvPr/>
        </p:nvGraphicFramePr>
        <p:xfrm>
          <a:off x="3235300" y="3275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401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8" name="Google Shape;288;p23"/>
          <p:cNvGraphicFramePr/>
          <p:nvPr/>
        </p:nvGraphicFramePr>
        <p:xfrm>
          <a:off x="3235300" y="40889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401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9" name="Google Shape;289;p23"/>
          <p:cNvSpPr txBox="1"/>
          <p:nvPr/>
        </p:nvSpPr>
        <p:spPr>
          <a:xfrm>
            <a:off x="2833475" y="4576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0" name="Google Shape;290;p23"/>
          <p:cNvGraphicFramePr/>
          <p:nvPr/>
        </p:nvGraphicFramePr>
        <p:xfrm>
          <a:off x="5199800" y="32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1" name="Google Shape;291;p23"/>
          <p:cNvGraphicFramePr/>
          <p:nvPr/>
        </p:nvGraphicFramePr>
        <p:xfrm>
          <a:off x="7407200" y="40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2" name="Google Shape;292;p23"/>
          <p:cNvGraphicFramePr/>
          <p:nvPr/>
        </p:nvGraphicFramePr>
        <p:xfrm>
          <a:off x="4816950" y="367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3" name="Google Shape;293;p23"/>
          <p:cNvGraphicFramePr/>
          <p:nvPr/>
        </p:nvGraphicFramePr>
        <p:xfrm>
          <a:off x="7024350" y="365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</a:tblGrid>
              <a:tr h="3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23"/>
          <p:cNvSpPr txBox="1"/>
          <p:nvPr/>
        </p:nvSpPr>
        <p:spPr>
          <a:xfrm>
            <a:off x="4468075" y="4549800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6675475" y="4576850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6" name="Google Shape;296;p23"/>
          <p:cNvGraphicFramePr/>
          <p:nvPr/>
        </p:nvGraphicFramePr>
        <p:xfrm>
          <a:off x="6939025" y="19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2850"/>
                <a:gridCol w="38070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7" name="Google Shape;297;p23"/>
          <p:cNvGraphicFramePr/>
          <p:nvPr/>
        </p:nvGraphicFramePr>
        <p:xfrm>
          <a:off x="7321875" y="2354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0700"/>
              </a:tblGrid>
              <a:tr h="3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8" name="Google Shape;298;p23"/>
          <p:cNvGraphicFramePr/>
          <p:nvPr/>
        </p:nvGraphicFramePr>
        <p:xfrm>
          <a:off x="7321875" y="158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{A72785B9-0CEB-419F-A294-E96382AE8463}</a:tableStyleId>
              </a:tblPr>
              <a:tblGrid>
                <a:gridCol w="38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23"/>
          <p:cNvSpPr txBox="1"/>
          <p:nvPr/>
        </p:nvSpPr>
        <p:spPr>
          <a:xfrm>
            <a:off x="6909525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 Code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1309250" y="1215725"/>
            <a:ext cx="735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process of filling is done  using the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 fill layer which takes the x value of the source, y-value of the source, grid and size of the grid.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if conditions it identifies in which case does the source exists.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Accordingly it fills it neighbours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is called recursively for the neighbouring cells  to fill the grid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622175"/>
            <a:ext cx="6743700" cy="24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Filling Second Layer</a:t>
            </a:r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1309250" y="1215725"/>
            <a:ext cx="7356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Filling Second Layer is done by a function fill_layer2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also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if conditions to  identify  in which case does the source exists.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compares the value produced by the equation and the other value which is the sum of the fill cost of layer below + via cost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the cell with the minimum cost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is called recursively to fill the whole grid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75" y="2695475"/>
            <a:ext cx="8091649" cy="2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